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0" r:id="rId3"/>
    <p:sldId id="257" r:id="rId4"/>
    <p:sldId id="259" r:id="rId5"/>
    <p:sldId id="258" r:id="rId6"/>
    <p:sldId id="260" r:id="rId7"/>
    <p:sldId id="270" r:id="rId8"/>
    <p:sldId id="278" r:id="rId9"/>
    <p:sldId id="261" r:id="rId10"/>
    <p:sldId id="266" r:id="rId11"/>
    <p:sldId id="272" r:id="rId12"/>
    <p:sldId id="271" r:id="rId13"/>
    <p:sldId id="273" r:id="rId14"/>
    <p:sldId id="274" r:id="rId15"/>
    <p:sldId id="275" r:id="rId16"/>
    <p:sldId id="267" r:id="rId17"/>
    <p:sldId id="263" r:id="rId18"/>
    <p:sldId id="276" r:id="rId19"/>
    <p:sldId id="277" r:id="rId20"/>
    <p:sldId id="279" r:id="rId21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A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0524D-A02F-81E0-15E9-226E0CCA3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7E254-4C68-48D5-E30E-D190F8B56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3A48B9-20CD-AC03-2DB2-23E633F6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075F5A-DA0B-8BBE-C4AF-8AECC62E4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09FEC-908B-9928-D1D5-3CC3ACB5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8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69557-891F-E107-EEE2-8C994F91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FD5A51-4F02-9FE6-53C9-E890398B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7F1DF-68A1-C076-EE6F-768EA81B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D423E1-E236-D503-30EE-B099FB67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3EF40-D997-C963-55D2-6E82AB3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2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F21C47-8647-9FBA-8E9E-CCB346C8E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51866-24FF-8E19-1C18-428151ADC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44EDB2-D583-0249-B859-08FFB792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8C64F-FC60-BE30-562A-1E7098EB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F361C-4E93-0CDC-A9FC-084C5711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9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CD2DE-B0D5-846D-9C05-B9D8D92C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93D15-865B-319A-A773-F1BFE1251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A291E-C353-921E-8718-AD1FCDA1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7C1AB-9109-44B7-2BEA-45406255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39DD94-D889-D368-46F2-9099F27B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3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49B77-6C15-66D5-F3A9-DA1BAA84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E428A-9266-737A-F440-D7849C4C4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23EAC7-0C32-9F62-B5E9-4D3758B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DD96B-7EA1-786C-B12F-07B409B1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DAD40-115D-A60D-03AE-CE8ECEB0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FDD2C-59CA-FF7A-F159-9C0691B8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EAEB0-3ECB-0A8E-29E0-D2488835D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6EC5A-5288-813F-E4F6-292257AFE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8B5A97-3E7F-AC92-81AC-B89E6293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FD5A96-A1CB-3AB7-243E-6297E6B9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C71E96-12D5-ABDA-71DA-00D3F3EB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4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CA650-0CD8-8244-7F97-F5C6E868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CD440-532A-0BA3-39AB-FEA2EF9C5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0AFDAF-4DDF-88EC-227E-A8BC451A6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6679F7-ABC8-94A1-8805-C05459456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695B08-4068-BAE0-4AEA-1285AFD53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66E79-9932-5C05-4691-79DA531F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C2D531-C88D-2BA7-6AD8-4F837C45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1EBC0-68D9-C4CC-D810-3BA4A30D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C751B-FF6A-A06D-AC2F-718803D01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6ACDD0-C9BF-AC44-00E7-EC611DAB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ABECA0-2AF9-1A1F-E42F-A01DA2F7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32D937-A0C3-BE43-68D2-ED262400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6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7F620F-5106-BB9B-0B47-0F6E81DA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64364F-6858-F7B6-91BA-179A3A85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EF259-02F3-879A-481E-DAFA0B40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5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90B7-FA01-0EFA-7F3F-F26E0E4D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5CC8F-54D6-03A6-202D-60E21E57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887D4F-CA31-ACEB-5980-D688EBE63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5CC9FC-89F3-5225-C43C-9318A78D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7E6333-0896-ABD1-1A5A-6C949EFC5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FC2133-F024-E0EE-61FA-B477C53D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A0C5-6BCE-2519-0EBD-2B80AB88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2335EB-8A05-B5EF-78CF-0FE747847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F0C31-6221-BFF6-B9F3-2AD6135E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F186DC-62E3-CE54-9569-2446BE24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A3C415-77EE-A931-6942-55D57A75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13E7E-D3E3-A4C9-0FC7-4DE58F8D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62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F9F510-3BA6-A772-62FA-897C83FB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25284-9ABB-A2CF-3C03-6F48CC37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D091B-0641-DB02-9A3E-B94B4EC97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C741-F19A-40C9-A9FE-28AF70A3A963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ADDD9-977F-A879-61E9-5C22DC465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82926F-3420-9A29-7CD4-B53130BBD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46286-B461-41EC-903C-7B9CB7698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70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7F3504-650D-2C48-6C21-39D099B11E85}"/>
              </a:ext>
            </a:extLst>
          </p:cNvPr>
          <p:cNvSpPr/>
          <p:nvPr/>
        </p:nvSpPr>
        <p:spPr>
          <a:xfrm>
            <a:off x="0" y="4249271"/>
            <a:ext cx="12192000" cy="2608729"/>
          </a:xfrm>
          <a:prstGeom prst="rect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A8908-51D1-BABD-23BD-0CFD2C9C19A5}"/>
              </a:ext>
            </a:extLst>
          </p:cNvPr>
          <p:cNvSpPr txBox="1"/>
          <p:nvPr/>
        </p:nvSpPr>
        <p:spPr>
          <a:xfrm>
            <a:off x="779928" y="1088064"/>
            <a:ext cx="9637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영상 기반 실내 위치 추적 기술을 이용한 </a:t>
            </a:r>
            <a:endParaRPr lang="en-US" altLang="ko-KR" sz="4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4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 카페 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97F5B-EF43-06F2-3F86-F88C0D20582B}"/>
              </a:ext>
            </a:extLst>
          </p:cNvPr>
          <p:cNvSpPr txBox="1"/>
          <p:nvPr/>
        </p:nvSpPr>
        <p:spPr>
          <a:xfrm>
            <a:off x="871257" y="2608729"/>
            <a:ext cx="595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 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KOKO</a:t>
            </a:r>
            <a:endParaRPr lang="ko-KR" altLang="en-US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2AB24-7B8D-CDF8-B13A-24164648CB56}"/>
              </a:ext>
            </a:extLst>
          </p:cNvPr>
          <p:cNvSpPr txBox="1"/>
          <p:nvPr/>
        </p:nvSpPr>
        <p:spPr>
          <a:xfrm>
            <a:off x="9184340" y="4953470"/>
            <a:ext cx="2465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20181551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곽경헌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20197127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이다연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20201126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채희주</a:t>
            </a:r>
            <a:endParaRPr lang="en-US" altLang="ko-KR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2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F33B8-73A5-6847-BC6B-CCB614D7E326}"/>
              </a:ext>
            </a:extLst>
          </p:cNvPr>
          <p:cNvSpPr/>
          <p:nvPr/>
        </p:nvSpPr>
        <p:spPr>
          <a:xfrm>
            <a:off x="0" y="853440"/>
            <a:ext cx="121920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7918A4A-5735-9B39-2715-8F07034AA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45" y="4478174"/>
            <a:ext cx="10604310" cy="2204058"/>
          </a:xfrm>
          <a:prstGeom prst="rect">
            <a:avLst/>
          </a:prstGeom>
        </p:spPr>
      </p:pic>
      <p:pic>
        <p:nvPicPr>
          <p:cNvPr id="3" name="그림 2" descr="가구, 테이블, 텍스트, 바닥이(가) 표시된 사진&#10;&#10;자동 생성된 설명">
            <a:extLst>
              <a:ext uri="{FF2B5EF4-FFF2-40B4-BE49-F238E27FC236}">
                <a16:creationId xmlns:a16="http://schemas.microsoft.com/office/drawing/2014/main" id="{3E0F76EE-FFF0-AEF2-F74F-5C5A5CDF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60" y="1246094"/>
            <a:ext cx="4040480" cy="322311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8C38DB9-EDBD-C193-6919-45C7FE10B83E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530CDF93-D711-D166-2260-1158C10EF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779B88-79C1-E832-03FC-97B5E46187AE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C778EC-6EA6-7200-858A-4A05FAE4A044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8EF19A-5F33-8421-2F17-354156EAD2C5}"/>
                </a:ext>
              </a:extLst>
            </p:cNvPr>
            <p:cNvSpPr txBox="1"/>
            <p:nvPr/>
          </p:nvSpPr>
          <p:spPr>
            <a:xfrm>
              <a:off x="1197428" y="195593"/>
              <a:ext cx="8000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실내 위치 추적 시스템 설계 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D725A797-8572-E6F6-5B6A-0C6AD581354E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D5565-C4CD-F4F5-9C0D-B1FFEF004002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update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340872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F33B8-73A5-6847-BC6B-CCB614D7E326}"/>
              </a:ext>
            </a:extLst>
          </p:cNvPr>
          <p:cNvSpPr/>
          <p:nvPr/>
        </p:nvSpPr>
        <p:spPr>
          <a:xfrm>
            <a:off x="0" y="853440"/>
            <a:ext cx="121920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8BE54A-8607-0BA9-2694-076ED0D8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98" y="1740561"/>
            <a:ext cx="9792203" cy="435632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E3F30B4-9D88-C40F-2FAF-E89EDB743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DD7C62-EC4A-01FB-A106-FF94BF842D63}"/>
              </a:ext>
            </a:extLst>
          </p:cNvPr>
          <p:cNvSpPr/>
          <p:nvPr/>
        </p:nvSpPr>
        <p:spPr>
          <a:xfrm>
            <a:off x="0" y="0"/>
            <a:ext cx="12192000" cy="1326776"/>
          </a:xfrm>
          <a:prstGeom prst="rect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C7DB03-4E79-6564-66CE-EDD3B5795C9F}"/>
              </a:ext>
            </a:extLst>
          </p:cNvPr>
          <p:cNvSpPr/>
          <p:nvPr/>
        </p:nvSpPr>
        <p:spPr>
          <a:xfrm>
            <a:off x="762000" y="345144"/>
            <a:ext cx="242047" cy="2241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BA8676-9617-D751-AF67-F7DD1109D88D}"/>
              </a:ext>
            </a:extLst>
          </p:cNvPr>
          <p:cNvSpPr txBox="1"/>
          <p:nvPr/>
        </p:nvSpPr>
        <p:spPr>
          <a:xfrm>
            <a:off x="1197428" y="195593"/>
            <a:ext cx="800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설계 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2C67ECF-4EE5-0EBF-E474-66E31B13F569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35176-6EB1-F00F-8A00-6ED78C01241B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update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128729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F33B8-73A5-6847-BC6B-CCB614D7E326}"/>
              </a:ext>
            </a:extLst>
          </p:cNvPr>
          <p:cNvSpPr/>
          <p:nvPr/>
        </p:nvSpPr>
        <p:spPr>
          <a:xfrm>
            <a:off x="0" y="853440"/>
            <a:ext cx="121920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5B6325-522C-FCE0-3544-57EB31B5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735827"/>
            <a:ext cx="8067675" cy="41814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FF5E375-0AE2-1D14-2899-AC75B0191ABA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61F5AA-4FD6-CB2C-086F-F06C47244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20CF6B-284E-301A-C32B-E856FAC8425B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46E56C6-4AE3-3F4D-33D6-9F86305E1DCC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EB668-921A-D6D8-FA17-D42F1C850F88}"/>
                </a:ext>
              </a:extLst>
            </p:cNvPr>
            <p:cNvSpPr txBox="1"/>
            <p:nvPr/>
          </p:nvSpPr>
          <p:spPr>
            <a:xfrm>
              <a:off x="1197428" y="195593"/>
              <a:ext cx="8000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실내 위치 추적 시스템 설계 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75C2E00-8487-405F-E387-A9607F7719CD}"/>
                </a:ext>
              </a:extLst>
            </p:cNvPr>
            <p:cNvSpPr/>
            <p:nvPr/>
          </p:nvSpPr>
          <p:spPr>
            <a:xfrm>
              <a:off x="1121230" y="878543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87342AD0-FF24-B248-4591-559F2F5CFAF5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64DAD-1821-19B7-D8A7-C9E97722BACF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update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17544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2F33B8-73A5-6847-BC6B-CCB614D7E326}"/>
              </a:ext>
            </a:extLst>
          </p:cNvPr>
          <p:cNvSpPr/>
          <p:nvPr/>
        </p:nvSpPr>
        <p:spPr>
          <a:xfrm>
            <a:off x="0" y="853440"/>
            <a:ext cx="12192000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908445-DEFD-B36E-108F-A36E99562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1" y="1522369"/>
            <a:ext cx="3876675" cy="3067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A04DC0-9C14-2278-EF68-DEE360DC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46" y="2829898"/>
            <a:ext cx="8197753" cy="383250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7F2E01F-AFC1-DF4E-0A00-0E4271A71679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3B4275-F6C4-CB3A-2386-F31F625F6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58FA6FB-AA9C-6031-DA71-1A521B28FBF6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2CA6CF0-248D-26CD-0A29-30F24D208691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F0DD1B-152F-0E21-B31F-87A92CC7C5F8}"/>
                </a:ext>
              </a:extLst>
            </p:cNvPr>
            <p:cNvSpPr txBox="1"/>
            <p:nvPr/>
          </p:nvSpPr>
          <p:spPr>
            <a:xfrm>
              <a:off x="1197428" y="195593"/>
              <a:ext cx="8000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실내 위치 추적 시스템 설계 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A28033-B19F-95DA-2BA4-F3B2C4DAFF0E}"/>
                </a:ext>
              </a:extLst>
            </p:cNvPr>
            <p:cNvSpPr/>
            <p:nvPr/>
          </p:nvSpPr>
          <p:spPr>
            <a:xfrm>
              <a:off x="1121230" y="878543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0AF8BCD6-458B-0DB8-E491-F721022BE5FC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F96D7-5362-2DDA-0851-91562A2B2BA1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update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132042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1005CA-F4D7-6E6D-8F56-87DBE3BD0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2175" y="5438776"/>
            <a:ext cx="5765346" cy="571500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 시스템 설계 방법</a:t>
            </a:r>
            <a:endParaRPr lang="en-US" altLang="ko-KR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6379442-4B31-6F60-C4AF-B5670F0E0A3F}"/>
              </a:ext>
            </a:extLst>
          </p:cNvPr>
          <p:cNvSpPr/>
          <p:nvPr/>
        </p:nvSpPr>
        <p:spPr>
          <a:xfrm rot="10800000" flipH="1">
            <a:off x="0" y="-1"/>
            <a:ext cx="6943725" cy="6858000"/>
          </a:xfrm>
          <a:prstGeom prst="rtTriangle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4개 5">
            <a:extLst>
              <a:ext uri="{FF2B5EF4-FFF2-40B4-BE49-F238E27FC236}">
                <a16:creationId xmlns:a16="http://schemas.microsoft.com/office/drawing/2014/main" id="{61C45AFD-93ED-0A50-46A3-BF12928995BA}"/>
              </a:ext>
            </a:extLst>
          </p:cNvPr>
          <p:cNvSpPr/>
          <p:nvPr/>
        </p:nvSpPr>
        <p:spPr>
          <a:xfrm>
            <a:off x="5438775" y="5438776"/>
            <a:ext cx="428625" cy="504824"/>
          </a:xfrm>
          <a:prstGeom prst="star4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9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A307E-BEED-3DF0-2BE3-36E5794F7DD5}"/>
              </a:ext>
            </a:extLst>
          </p:cNvPr>
          <p:cNvSpPr txBox="1"/>
          <p:nvPr/>
        </p:nvSpPr>
        <p:spPr>
          <a:xfrm>
            <a:off x="6752889" y="1962852"/>
            <a:ext cx="418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28ADDF-2E3A-BDBD-E5B7-7AD7902CDB98}"/>
              </a:ext>
            </a:extLst>
          </p:cNvPr>
          <p:cNvSpPr/>
          <p:nvPr/>
        </p:nvSpPr>
        <p:spPr>
          <a:xfrm>
            <a:off x="0" y="833341"/>
            <a:ext cx="12192000" cy="40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1603C-D3A9-383E-42EB-9210E1C019E4}"/>
              </a:ext>
            </a:extLst>
          </p:cNvPr>
          <p:cNvSpPr txBox="1"/>
          <p:nvPr/>
        </p:nvSpPr>
        <p:spPr>
          <a:xfrm>
            <a:off x="6752889" y="2748320"/>
            <a:ext cx="5692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전처리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가우시안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필터 사용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16CD3B-9C3A-038A-B9C5-FCAFF3F5D0B4}"/>
              </a:ext>
            </a:extLst>
          </p:cNvPr>
          <p:cNvSpPr/>
          <p:nvPr/>
        </p:nvSpPr>
        <p:spPr>
          <a:xfrm>
            <a:off x="0" y="1297245"/>
            <a:ext cx="12192000" cy="9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30F16E-DF8B-D400-7A18-C0169ADB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1" y="1522369"/>
            <a:ext cx="5054462" cy="2651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02E8A8-34E0-E272-730B-9BA197C1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83" y="3794760"/>
            <a:ext cx="6443359" cy="275797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EECA726-45A1-BB2D-B51E-03ADC67C66AF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274010F4-57D4-AD11-F12A-57A98FA0F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1CE99B-B721-6154-B9CB-1F05F3A8D66B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41EC493-92B5-28C2-43A1-15776FB876CC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CF4306-1790-E468-753B-82474C4CDDD7}"/>
                </a:ext>
              </a:extLst>
            </p:cNvPr>
            <p:cNvSpPr txBox="1"/>
            <p:nvPr/>
          </p:nvSpPr>
          <p:spPr>
            <a:xfrm>
              <a:off x="1197428" y="195593"/>
              <a:ext cx="8000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혼잡도 예측 시스템 설계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3D75666-0FAE-0667-03CF-594806835AC8}"/>
                </a:ext>
              </a:extLst>
            </p:cNvPr>
            <p:cNvSpPr/>
            <p:nvPr/>
          </p:nvSpPr>
          <p:spPr>
            <a:xfrm>
              <a:off x="1121230" y="878543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래픽 14" descr="방향 윤곽선">
            <a:extLst>
              <a:ext uri="{FF2B5EF4-FFF2-40B4-BE49-F238E27FC236}">
                <a16:creationId xmlns:a16="http://schemas.microsoft.com/office/drawing/2014/main" id="{EDC4470B-9A92-7FAF-0E46-247D25BC4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59977">
            <a:off x="3949703" y="4656826"/>
            <a:ext cx="1033839" cy="1033839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350EBEB-0ADD-D7A8-19A3-E05A7086E452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AE68D1-00D4-D3CF-0768-974742732DAB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가우시안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필터 사용</a:t>
            </a:r>
          </a:p>
        </p:txBody>
      </p:sp>
    </p:spTree>
    <p:extLst>
      <p:ext uri="{BB962C8B-B14F-4D97-AF65-F5344CB8AC3E}">
        <p14:creationId xmlns:p14="http://schemas.microsoft.com/office/powerpoint/2010/main" val="29409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28ADDF-2E3A-BDBD-E5B7-7AD7902CDB98}"/>
              </a:ext>
            </a:extLst>
          </p:cNvPr>
          <p:cNvSpPr/>
          <p:nvPr/>
        </p:nvSpPr>
        <p:spPr>
          <a:xfrm>
            <a:off x="0" y="833341"/>
            <a:ext cx="12192000" cy="40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16CD3B-9C3A-038A-B9C5-FCAFF3F5D0B4}"/>
              </a:ext>
            </a:extLst>
          </p:cNvPr>
          <p:cNvSpPr/>
          <p:nvPr/>
        </p:nvSpPr>
        <p:spPr>
          <a:xfrm>
            <a:off x="0" y="1297245"/>
            <a:ext cx="12192000" cy="9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5E059E-E806-AB65-5DDD-C5646614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66" y="2141174"/>
            <a:ext cx="8865668" cy="36505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8EFD88-7916-5E4F-F805-0D1D07295665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87F156E3-25DB-3B1D-7070-24246A824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7FA6FB7-5AD1-0E7A-C0A9-D4D265247873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FBCD0B5-7AD4-E0CD-FEFB-A5EA4D8B401D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3570D-E48E-E798-9C48-21F350B4F54C}"/>
                </a:ext>
              </a:extLst>
            </p:cNvPr>
            <p:cNvSpPr txBox="1"/>
            <p:nvPr/>
          </p:nvSpPr>
          <p:spPr>
            <a:xfrm>
              <a:off x="1197428" y="195593"/>
              <a:ext cx="8000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혼잡도 예측 시스템 설계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CC2CC85-459D-FCF2-8D76-C1C05AA7770C}"/>
                </a:ext>
              </a:extLst>
            </p:cNvPr>
            <p:cNvSpPr/>
            <p:nvPr/>
          </p:nvSpPr>
          <p:spPr>
            <a:xfrm>
              <a:off x="1121230" y="878543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7F3555C9-46C5-B712-C4DC-8D1E939CC064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07677-1E1A-8281-7990-3C0F44E699D8}"/>
              </a:ext>
            </a:extLst>
          </p:cNvPr>
          <p:cNvSpPr txBox="1"/>
          <p:nvPr/>
        </p:nvSpPr>
        <p:spPr>
          <a:xfrm>
            <a:off x="1526943" y="732226"/>
            <a:ext cx="65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전처리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가우시안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필터 평가 기준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49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ADD907-8376-E221-DE19-A54E32D03D08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832A738-C252-18BB-2F8A-811620486F32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0D7FFE5-928D-48D2-E705-248A7D47E386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249E707-9EE2-B365-4AD1-587260A42BA2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F7D50-86C1-C5D0-50CF-BEA8A21BCD12}"/>
                </a:ext>
              </a:extLst>
            </p:cNvPr>
            <p:cNvSpPr txBox="1"/>
            <p:nvPr/>
          </p:nvSpPr>
          <p:spPr>
            <a:xfrm>
              <a:off x="1197428" y="401779"/>
              <a:ext cx="7408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역할 분담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437A5C80-6F59-5679-7C68-88517D9A4052}"/>
              </a:ext>
            </a:extLst>
          </p:cNvPr>
          <p:cNvSpPr txBox="1">
            <a:spLocks/>
          </p:cNvSpPr>
          <p:nvPr/>
        </p:nvSpPr>
        <p:spPr>
          <a:xfrm>
            <a:off x="1132114" y="2309428"/>
            <a:ext cx="9927771" cy="2059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곽경헌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이다연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 시스템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채희주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18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프로젝트 데모 (2)">
            <a:hlinkClick r:id="" action="ppaction://media"/>
            <a:extLst>
              <a:ext uri="{FF2B5EF4-FFF2-40B4-BE49-F238E27FC236}">
                <a16:creationId xmlns:a16="http://schemas.microsoft.com/office/drawing/2014/main" id="{E13506D0-B0F8-0817-93B7-16FB8DE28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550" y="1604821"/>
            <a:ext cx="8978900" cy="4851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69CE394-BC71-E50A-EA72-632CDD2824D5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28A6BDB-20FD-90E0-5602-FC95410F8470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F8E4F80-7C9E-04A4-5BA7-6F050A5180EF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C6BC4E2-0AC4-5EEC-CEF7-5229EC54F501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837C73-F4C4-0F78-803B-36359FE09FA0}"/>
                </a:ext>
              </a:extLst>
            </p:cNvPr>
            <p:cNvSpPr txBox="1"/>
            <p:nvPr/>
          </p:nvSpPr>
          <p:spPr>
            <a:xfrm>
              <a:off x="1197428" y="401779"/>
              <a:ext cx="7408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데모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690F0-5C8E-D3E0-5C46-691603B3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2" y="1369078"/>
            <a:ext cx="3792535" cy="53446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4BB4F89-7EF2-D2E2-5E31-EF6F39E3F035}"/>
              </a:ext>
            </a:extLst>
          </p:cNvPr>
          <p:cNvGrpSpPr/>
          <p:nvPr/>
        </p:nvGrpSpPr>
        <p:grpSpPr>
          <a:xfrm>
            <a:off x="0" y="0"/>
            <a:ext cx="12192000" cy="1326776"/>
            <a:chOff x="0" y="0"/>
            <a:chExt cx="12192000" cy="1326776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8998A3F1-A624-CA56-66D2-512941302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3E198D0-0828-A79C-AE2B-6684DBF559B1}"/>
                </a:ext>
              </a:extLst>
            </p:cNvPr>
            <p:cNvSpPr/>
            <p:nvPr/>
          </p:nvSpPr>
          <p:spPr>
            <a:xfrm>
              <a:off x="0" y="0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C76DF16-D02F-9A7C-204D-BA8F387C4728}"/>
                </a:ext>
              </a:extLst>
            </p:cNvPr>
            <p:cNvSpPr/>
            <p:nvPr/>
          </p:nvSpPr>
          <p:spPr>
            <a:xfrm>
              <a:off x="762000" y="345144"/>
              <a:ext cx="242047" cy="2241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CF1C6-1D55-27FF-9B49-4041A7B74680}"/>
                </a:ext>
              </a:extLst>
            </p:cNvPr>
            <p:cNvSpPr txBox="1"/>
            <p:nvPr/>
          </p:nvSpPr>
          <p:spPr>
            <a:xfrm>
              <a:off x="1197428" y="195593"/>
              <a:ext cx="10575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2023</a:t>
              </a:r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년 춘계 학부생 시뮬레이션 논문 발표 경진대회 </a:t>
              </a:r>
              <a:r>
                <a:rPr lang="en-US" altLang="ko-KR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(2023. 06. 30)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C4C0B6-6858-92C5-013F-8013AC59191E}"/>
                </a:ext>
              </a:extLst>
            </p:cNvPr>
            <p:cNvSpPr/>
            <p:nvPr/>
          </p:nvSpPr>
          <p:spPr>
            <a:xfrm>
              <a:off x="1121230" y="878543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4976A38-C103-2EFA-9720-70B819BC7D2E}"/>
              </a:ext>
            </a:extLst>
          </p:cNvPr>
          <p:cNvSpPr txBox="1"/>
          <p:nvPr/>
        </p:nvSpPr>
        <p:spPr>
          <a:xfrm>
            <a:off x="1526943" y="732226"/>
            <a:ext cx="9312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비디오 스트리밍의 실내 사람 위치 추적 기반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LSTM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모델을 이용한 고객 혼잡 예측</a:t>
            </a:r>
          </a:p>
        </p:txBody>
      </p:sp>
    </p:spTree>
    <p:extLst>
      <p:ext uri="{BB962C8B-B14F-4D97-AF65-F5344CB8AC3E}">
        <p14:creationId xmlns:p14="http://schemas.microsoft.com/office/powerpoint/2010/main" val="95580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BC318F2-D31D-026C-DF07-0A3F15CC896C}"/>
              </a:ext>
            </a:extLst>
          </p:cNvPr>
          <p:cNvSpPr/>
          <p:nvPr/>
        </p:nvSpPr>
        <p:spPr>
          <a:xfrm>
            <a:off x="0" y="0"/>
            <a:ext cx="2333625" cy="6858000"/>
          </a:xfrm>
          <a:prstGeom prst="rect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96DDC3-0903-418F-B921-FAD85E7E645D}"/>
              </a:ext>
            </a:extLst>
          </p:cNvPr>
          <p:cNvSpPr/>
          <p:nvPr/>
        </p:nvSpPr>
        <p:spPr>
          <a:xfrm>
            <a:off x="762000" y="551330"/>
            <a:ext cx="242047" cy="2241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CAC83-47F4-66EB-D59E-446044542790}"/>
              </a:ext>
            </a:extLst>
          </p:cNvPr>
          <p:cNvSpPr txBox="1"/>
          <p:nvPr/>
        </p:nvSpPr>
        <p:spPr>
          <a:xfrm>
            <a:off x="1197429" y="401779"/>
            <a:ext cx="343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330CED-3BD5-AEC6-9891-B3C91402B48D}"/>
              </a:ext>
            </a:extLst>
          </p:cNvPr>
          <p:cNvGrpSpPr/>
          <p:nvPr/>
        </p:nvGrpSpPr>
        <p:grpSpPr>
          <a:xfrm>
            <a:off x="2562866" y="401779"/>
            <a:ext cx="9304804" cy="934012"/>
            <a:chOff x="2600325" y="924999"/>
            <a:chExt cx="9304804" cy="93401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3AAB156-E0C0-D2A5-F553-080A6C3B3AB4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9" name="사각형: 잘린 대각선 방향 모서리 8">
                <a:extLst>
                  <a:ext uri="{FF2B5EF4-FFF2-40B4-BE49-F238E27FC236}">
                    <a16:creationId xmlns:a16="http://schemas.microsoft.com/office/drawing/2014/main" id="{F01C5582-AFCE-9FA6-0EC7-F70C4118342B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385AFAA-01D7-128E-8243-B1256188939D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B6420D-C557-1C49-59D2-DC243F8FDF1D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8B94E77-B45B-50FE-B626-4E1A78082095}"/>
              </a:ext>
            </a:extLst>
          </p:cNvPr>
          <p:cNvSpPr txBox="1"/>
          <p:nvPr/>
        </p:nvSpPr>
        <p:spPr>
          <a:xfrm>
            <a:off x="3429641" y="505607"/>
            <a:ext cx="343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목표 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DCFB27-3028-DED5-AE00-7009F8C4ED37}"/>
              </a:ext>
            </a:extLst>
          </p:cNvPr>
          <p:cNvGrpSpPr/>
          <p:nvPr/>
        </p:nvGrpSpPr>
        <p:grpSpPr>
          <a:xfrm>
            <a:off x="2562866" y="1437642"/>
            <a:ext cx="9304804" cy="934012"/>
            <a:chOff x="2600325" y="924999"/>
            <a:chExt cx="9304804" cy="93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52C5D84-3B72-9A90-4260-5862A1A665BB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18" name="사각형: 잘린 대각선 방향 모서리 17">
                <a:extLst>
                  <a:ext uri="{FF2B5EF4-FFF2-40B4-BE49-F238E27FC236}">
                    <a16:creationId xmlns:a16="http://schemas.microsoft.com/office/drawing/2014/main" id="{7F0AE164-B63F-5C8C-99BA-E68B0A4AE845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A283608-B6CF-25D1-6304-419A0377ECD6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2596DBE-A821-7E3E-5EEE-3E81BF23D431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50227C-DF71-265F-3F6C-03FDAAE1386F}"/>
              </a:ext>
            </a:extLst>
          </p:cNvPr>
          <p:cNvSpPr txBox="1"/>
          <p:nvPr/>
        </p:nvSpPr>
        <p:spPr>
          <a:xfrm>
            <a:off x="3429641" y="1541470"/>
            <a:ext cx="343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 구상도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83FC1E-8B40-26B6-274E-9E91E357C613}"/>
              </a:ext>
            </a:extLst>
          </p:cNvPr>
          <p:cNvGrpSpPr/>
          <p:nvPr/>
        </p:nvGrpSpPr>
        <p:grpSpPr>
          <a:xfrm>
            <a:off x="2562866" y="2483687"/>
            <a:ext cx="9304804" cy="934012"/>
            <a:chOff x="2600325" y="924999"/>
            <a:chExt cx="9304804" cy="93401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EEFBC8-40FC-2C44-3942-6D4372BBB3A5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24" name="사각형: 잘린 대각선 방향 모서리 23">
                <a:extLst>
                  <a:ext uri="{FF2B5EF4-FFF2-40B4-BE49-F238E27FC236}">
                    <a16:creationId xmlns:a16="http://schemas.microsoft.com/office/drawing/2014/main" id="{FED8ADCB-982D-0599-C2C0-D0A77935F59D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53A42BB-CB1D-7DCE-68EE-FC08A3EBE55C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D2B1BA4-F901-2BCB-879F-CB3F6D7A99E0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5FB9B4-B763-44F9-7A74-C22CD979508F}"/>
              </a:ext>
            </a:extLst>
          </p:cNvPr>
          <p:cNvSpPr txBox="1"/>
          <p:nvPr/>
        </p:nvSpPr>
        <p:spPr>
          <a:xfrm>
            <a:off x="3429641" y="2586098"/>
            <a:ext cx="740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기능 목록 및 설명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34038C-D832-2C2C-F746-238E70F2B9D7}"/>
              </a:ext>
            </a:extLst>
          </p:cNvPr>
          <p:cNvGrpSpPr/>
          <p:nvPr/>
        </p:nvGrpSpPr>
        <p:grpSpPr>
          <a:xfrm>
            <a:off x="2562866" y="3515633"/>
            <a:ext cx="9304804" cy="934012"/>
            <a:chOff x="2600325" y="924999"/>
            <a:chExt cx="9304804" cy="93401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AFF7436-BB44-0117-0AB7-60C84B861AD9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30" name="사각형: 잘린 대각선 방향 모서리 29">
                <a:extLst>
                  <a:ext uri="{FF2B5EF4-FFF2-40B4-BE49-F238E27FC236}">
                    <a16:creationId xmlns:a16="http://schemas.microsoft.com/office/drawing/2014/main" id="{E74E1CA7-CA9A-E6A5-8EE1-DD5E272F3AF8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CD46061-F1BC-F856-2DCB-1A85EE78D5AA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BAE954D-BC3F-8F5E-384E-C0AEE830BFD7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67B379-45B4-3A95-90CF-73A7AD287DA2}"/>
              </a:ext>
            </a:extLst>
          </p:cNvPr>
          <p:cNvSpPr txBox="1"/>
          <p:nvPr/>
        </p:nvSpPr>
        <p:spPr>
          <a:xfrm>
            <a:off x="3429641" y="3627866"/>
            <a:ext cx="343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성능 테스트 결과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1D8DFCA-C301-E3FF-FC1D-7C5A98E07FB7}"/>
              </a:ext>
            </a:extLst>
          </p:cNvPr>
          <p:cNvGrpSpPr/>
          <p:nvPr/>
        </p:nvGrpSpPr>
        <p:grpSpPr>
          <a:xfrm>
            <a:off x="2562866" y="4559367"/>
            <a:ext cx="9304804" cy="934012"/>
            <a:chOff x="2600325" y="924999"/>
            <a:chExt cx="9304804" cy="93401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0CE11EF-37E1-DE36-7F60-4ED59C46CA40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36" name="사각형: 잘린 대각선 방향 모서리 35">
                <a:extLst>
                  <a:ext uri="{FF2B5EF4-FFF2-40B4-BE49-F238E27FC236}">
                    <a16:creationId xmlns:a16="http://schemas.microsoft.com/office/drawing/2014/main" id="{DD5163C8-1902-CB99-6ABA-7BA16951BB21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CEAA043-FAB8-B674-12CA-330589F657EA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1CADF39-5BDA-0159-8D30-3C5E2831ECDD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1C25CC-5CC6-A6B0-39A4-93DECA81560D}"/>
              </a:ext>
            </a:extLst>
          </p:cNvPr>
          <p:cNvGrpSpPr/>
          <p:nvPr/>
        </p:nvGrpSpPr>
        <p:grpSpPr>
          <a:xfrm>
            <a:off x="2562866" y="5591841"/>
            <a:ext cx="9304804" cy="934012"/>
            <a:chOff x="2600325" y="924999"/>
            <a:chExt cx="9304804" cy="93401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0EA1CB-6EEF-9B8F-8031-081776C0CFF4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41" name="사각형: 잘린 대각선 방향 모서리 40">
                <a:extLst>
                  <a:ext uri="{FF2B5EF4-FFF2-40B4-BE49-F238E27FC236}">
                    <a16:creationId xmlns:a16="http://schemas.microsoft.com/office/drawing/2014/main" id="{44245C7B-3BC7-93A6-986D-797CF041819C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5C448DA-A3B6-BFBC-7297-5400DC44FBC6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D52C9C7-1DF5-EC03-EB73-E255FA1A65DF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497087B-8D57-AA36-6D05-F044D51D3A1F}"/>
              </a:ext>
            </a:extLst>
          </p:cNvPr>
          <p:cNvSpPr txBox="1"/>
          <p:nvPr/>
        </p:nvSpPr>
        <p:spPr>
          <a:xfrm>
            <a:off x="3429641" y="4663195"/>
            <a:ext cx="800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설계 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D7DDFF-D9DB-FCDC-7DF3-1B918E6AC7B6}"/>
              </a:ext>
            </a:extLst>
          </p:cNvPr>
          <p:cNvSpPr txBox="1"/>
          <p:nvPr/>
        </p:nvSpPr>
        <p:spPr>
          <a:xfrm>
            <a:off x="3429641" y="5701563"/>
            <a:ext cx="800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 시스템 설계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01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733A1A8-ADA3-F902-957C-0C7E60B2C529}"/>
              </a:ext>
            </a:extLst>
          </p:cNvPr>
          <p:cNvSpPr txBox="1">
            <a:spLocks/>
          </p:cNvSpPr>
          <p:nvPr/>
        </p:nvSpPr>
        <p:spPr>
          <a:xfrm>
            <a:off x="5972175" y="5438776"/>
            <a:ext cx="5765346" cy="5715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질의 응답</a:t>
            </a:r>
            <a:endParaRPr lang="en-US" altLang="ko-KR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F7571C3-3E23-7A33-B1D6-4FF811E432A3}"/>
              </a:ext>
            </a:extLst>
          </p:cNvPr>
          <p:cNvSpPr/>
          <p:nvPr/>
        </p:nvSpPr>
        <p:spPr>
          <a:xfrm rot="10800000" flipH="1">
            <a:off x="0" y="-1"/>
            <a:ext cx="694372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4개 5">
            <a:extLst>
              <a:ext uri="{FF2B5EF4-FFF2-40B4-BE49-F238E27FC236}">
                <a16:creationId xmlns:a16="http://schemas.microsoft.com/office/drawing/2014/main" id="{CAB27D4B-FC17-0C46-0122-CD9027AD8842}"/>
              </a:ext>
            </a:extLst>
          </p:cNvPr>
          <p:cNvSpPr/>
          <p:nvPr/>
        </p:nvSpPr>
        <p:spPr>
          <a:xfrm>
            <a:off x="5438775" y="5438776"/>
            <a:ext cx="428625" cy="50482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7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1005CA-F4D7-6E6D-8F56-87DBE3BD0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2114" y="2309428"/>
            <a:ext cx="9927771" cy="2059850"/>
          </a:xfrm>
        </p:spPr>
        <p:txBody>
          <a:bodyPr>
            <a:noAutofit/>
          </a:bodyPr>
          <a:lstStyle/>
          <a:p>
            <a:pPr algn="l"/>
            <a:r>
              <a:rPr lang="ko-KR" altLang="en-US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카페 내의 보안 카메라를 이용해 방문자 수와 위치를 실시간으로 파악하고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algn="l"/>
            <a:endParaRPr lang="en-US" altLang="ko-KR" kern="0" spc="0" dirty="0">
              <a:solidFill>
                <a:srgbClr val="000000"/>
              </a:solidFill>
              <a:effectLst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r>
              <a:rPr lang="ko-KR" altLang="en-US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이를 통해                                      와                       을 제공하는 </a:t>
            </a:r>
            <a:endParaRPr lang="en-US" altLang="ko-KR" kern="0" spc="0" dirty="0">
              <a:solidFill>
                <a:srgbClr val="000000"/>
              </a:solidFill>
              <a:effectLst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r>
              <a:rPr lang="ko-KR" altLang="en-US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시스템의 개발을</a:t>
            </a: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목표로 한다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68E318-0A40-1C52-DD3A-7E66D9AB9598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7F066F-50D0-EA5A-680F-7CBE227834F9}"/>
                </a:ext>
              </a:extLst>
            </p:cNvPr>
            <p:cNvSpPr/>
            <p:nvPr/>
          </p:nvSpPr>
          <p:spPr>
            <a:xfrm>
              <a:off x="0" y="1"/>
              <a:ext cx="12192000" cy="1326776"/>
            </a:xfrm>
            <a:prstGeom prst="rect">
              <a:avLst/>
            </a:prstGeom>
            <a:solidFill>
              <a:srgbClr val="C6AA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D23F3FC-1986-E24C-3AEF-56608E5516A0}"/>
                </a:ext>
              </a:extLst>
            </p:cNvPr>
            <p:cNvGrpSpPr/>
            <p:nvPr/>
          </p:nvGrpSpPr>
          <p:grpSpPr>
            <a:xfrm>
              <a:off x="762000" y="401779"/>
              <a:ext cx="3868911" cy="523220"/>
              <a:chOff x="762000" y="401779"/>
              <a:chExt cx="3868911" cy="52322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E81BB35-AC8E-B3C9-2175-4453BC90A88C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926711-1A60-39D9-D4E0-C2899B4A0EEA}"/>
                  </a:ext>
                </a:extLst>
              </p:cNvPr>
              <p:cNvSpPr txBox="1"/>
              <p:nvPr/>
            </p:nvSpPr>
            <p:spPr>
              <a:xfrm>
                <a:off x="1197429" y="401779"/>
                <a:ext cx="34334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프로젝트 목표 </a:t>
                </a:r>
                <a:endParaRPr lang="en-US" altLang="ko-KR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972EA8-EC94-4E67-CD41-EA94F1769BB7}"/>
              </a:ext>
            </a:extLst>
          </p:cNvPr>
          <p:cNvSpPr txBox="1"/>
          <p:nvPr/>
        </p:nvSpPr>
        <p:spPr>
          <a:xfrm>
            <a:off x="2574791" y="3167390"/>
            <a:ext cx="369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2800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 가능한 좌석 정보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CDE29-DFBC-D51C-8B86-5063FBAED600}"/>
              </a:ext>
            </a:extLst>
          </p:cNvPr>
          <p:cNvSpPr txBox="1"/>
          <p:nvPr/>
        </p:nvSpPr>
        <p:spPr>
          <a:xfrm>
            <a:off x="6689591" y="3167390"/>
            <a:ext cx="234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“</a:t>
            </a:r>
            <a:r>
              <a:rPr lang="ko-KR" altLang="en-US" sz="28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</a:t>
            </a:r>
            <a:r>
              <a:rPr lang="en-US" altLang="ko-KR" sz="2800" kern="0" spc="0" dirty="0">
                <a:solidFill>
                  <a:srgbClr val="000000"/>
                </a:solidFill>
                <a:effectLst/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990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62821A9-4878-DD47-EFCC-CAF3DD74D374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319316-B79B-C5BF-EEFC-53E9DD88A926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7AC043F-388A-CA83-5761-1CB31302882E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BC21646-7F14-7C30-31FF-890849822241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090C2C-FB9E-A4D6-1BDE-90CC7CEB4F5F}"/>
                </a:ext>
              </a:extLst>
            </p:cNvPr>
            <p:cNvSpPr txBox="1"/>
            <p:nvPr/>
          </p:nvSpPr>
          <p:spPr>
            <a:xfrm>
              <a:off x="1197429" y="401779"/>
              <a:ext cx="3433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시스템 구상도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9088424">
            <a:extLst>
              <a:ext uri="{FF2B5EF4-FFF2-40B4-BE49-F238E27FC236}">
                <a16:creationId xmlns:a16="http://schemas.microsoft.com/office/drawing/2014/main" id="{D4E1085B-5B0D-9FF7-28FA-3794808D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67" y="1786825"/>
            <a:ext cx="9211065" cy="42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45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3A502B99-39CA-C17B-C0CB-44C5572B923E}"/>
              </a:ext>
            </a:extLst>
          </p:cNvPr>
          <p:cNvGrpSpPr/>
          <p:nvPr/>
        </p:nvGrpSpPr>
        <p:grpSpPr>
          <a:xfrm>
            <a:off x="1210234" y="3908627"/>
            <a:ext cx="9610165" cy="1128642"/>
            <a:chOff x="2600325" y="924999"/>
            <a:chExt cx="9304804" cy="93401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E9DE8DF-473E-186B-740A-EA1DC67711A2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79CE1F1B-DC15-A10C-5E3A-94465F1E9D8A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145A49E-B7C6-BB3A-AF79-527B6A5F7EF0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46F9DD3-F8A3-F870-DA2B-47D78AC9792B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A8BEA1-38C2-0031-185F-665E0235DEB9}"/>
              </a:ext>
            </a:extLst>
          </p:cNvPr>
          <p:cNvGrpSpPr/>
          <p:nvPr/>
        </p:nvGrpSpPr>
        <p:grpSpPr>
          <a:xfrm>
            <a:off x="1197428" y="2226621"/>
            <a:ext cx="9468972" cy="1102659"/>
            <a:chOff x="2600325" y="924999"/>
            <a:chExt cx="9304804" cy="93401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A7B924-5A2C-D320-B23C-9B70B0135746}"/>
                </a:ext>
              </a:extLst>
            </p:cNvPr>
            <p:cNvGrpSpPr/>
            <p:nvPr/>
          </p:nvGrpSpPr>
          <p:grpSpPr>
            <a:xfrm>
              <a:off x="2600325" y="924999"/>
              <a:ext cx="9304804" cy="934012"/>
              <a:chOff x="1210235" y="2259123"/>
              <a:chExt cx="9771529" cy="1102659"/>
            </a:xfrm>
          </p:grpSpPr>
          <p:sp>
            <p:nvSpPr>
              <p:cNvPr id="18" name="사각형: 잘린 대각선 방향 모서리 17">
                <a:extLst>
                  <a:ext uri="{FF2B5EF4-FFF2-40B4-BE49-F238E27FC236}">
                    <a16:creationId xmlns:a16="http://schemas.microsoft.com/office/drawing/2014/main" id="{977141A7-C73C-D955-904F-BACEE4E189CE}"/>
                  </a:ext>
                </a:extLst>
              </p:cNvPr>
              <p:cNvSpPr/>
              <p:nvPr/>
            </p:nvSpPr>
            <p:spPr>
              <a:xfrm>
                <a:off x="1210235" y="2259123"/>
                <a:ext cx="9771529" cy="1102659"/>
              </a:xfrm>
              <a:prstGeom prst="snip2DiagRect">
                <a:avLst>
                  <a:gd name="adj1" fmla="val 0"/>
                  <a:gd name="adj2" fmla="val 50000"/>
                </a:avLst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E4FDE56-EE62-011D-E1AD-F3F42CB0F467}"/>
                  </a:ext>
                </a:extLst>
              </p:cNvPr>
              <p:cNvSpPr/>
              <p:nvPr/>
            </p:nvSpPr>
            <p:spPr>
              <a:xfrm>
                <a:off x="1452282" y="3121967"/>
                <a:ext cx="9529482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78F56F5-604F-636D-5189-32BC4C1673B7}"/>
                </a:ext>
              </a:extLst>
            </p:cNvPr>
            <p:cNvSpPr/>
            <p:nvPr/>
          </p:nvSpPr>
          <p:spPr>
            <a:xfrm>
              <a:off x="3064330" y="1223198"/>
              <a:ext cx="136070" cy="1344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D11005CA-F4D7-6E6D-8F56-87DBE3BD0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6022" y="2495351"/>
            <a:ext cx="8682446" cy="411005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방문자 수와 위치를 실시간 파악하여 사용 가능한 좌석 정보를 제공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l"/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BAD9D9-0D63-35C2-111A-94EDFCBF597B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7CFC22-B489-D53E-A691-5451C323DE35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9DC9D3-141A-353B-A295-D7F08ADEE8EA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BC4314DA-0B28-CB29-EDBC-1E5D0490BC01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217C79-914B-2A2E-D239-244DB159105B}"/>
                </a:ext>
              </a:extLst>
            </p:cNvPr>
            <p:cNvSpPr txBox="1"/>
            <p:nvPr/>
          </p:nvSpPr>
          <p:spPr>
            <a:xfrm>
              <a:off x="1197428" y="401779"/>
              <a:ext cx="7408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주요 기능 목록 및 설명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38E25E-B0E4-D236-5707-9879AB8F0A1E}"/>
              </a:ext>
            </a:extLst>
          </p:cNvPr>
          <p:cNvSpPr txBox="1"/>
          <p:nvPr/>
        </p:nvSpPr>
        <p:spPr>
          <a:xfrm>
            <a:off x="1896022" y="4073479"/>
            <a:ext cx="854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축적된 방문자 수 데이터를 이용하여 앞으로의 혼잡도 예측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28E0F5-73CC-BA6C-77A1-4DD44279C620}"/>
              </a:ext>
            </a:extLst>
          </p:cNvPr>
          <p:cNvSpPr/>
          <p:nvPr/>
        </p:nvSpPr>
        <p:spPr>
          <a:xfrm>
            <a:off x="1459326" y="4782460"/>
            <a:ext cx="952948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3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BC8E918-B258-C539-48CB-5BE21C2BF410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699FE37-9E7C-B0A3-0E15-B4A6974465CC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807FC5C-E766-5FED-50CA-560E7A0099CF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AE1096E-94C9-D325-717A-3E200DB444FB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4D2B6-7167-4898-6A9E-9E63EE8FCC59}"/>
                </a:ext>
              </a:extLst>
            </p:cNvPr>
            <p:cNvSpPr txBox="1"/>
            <p:nvPr/>
          </p:nvSpPr>
          <p:spPr>
            <a:xfrm>
              <a:off x="1197429" y="401779"/>
              <a:ext cx="3433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성능 테스트 결과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 descr="실내, 바닥이(가) 표시된 사진&#10;&#10;자동 생성된 설명">
            <a:extLst>
              <a:ext uri="{FF2B5EF4-FFF2-40B4-BE49-F238E27FC236}">
                <a16:creationId xmlns:a16="http://schemas.microsoft.com/office/drawing/2014/main" id="{F5C2FAC2-FAC1-F249-6A78-13EA99EB3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" y="1958350"/>
            <a:ext cx="6384947" cy="4805373"/>
          </a:xfrm>
          <a:prstGeom prst="rect">
            <a:avLst/>
          </a:prstGeom>
        </p:spPr>
      </p:pic>
      <p:pic>
        <p:nvPicPr>
          <p:cNvPr id="17" name="그림 16" descr="텍스트, 스크린샷, 직사각형, 스케치이(가) 표시된 사진&#10;&#10;자동 생성된 설명">
            <a:extLst>
              <a:ext uri="{FF2B5EF4-FFF2-40B4-BE49-F238E27FC236}">
                <a16:creationId xmlns:a16="http://schemas.microsoft.com/office/drawing/2014/main" id="{6037CB4C-4A82-13D6-ED7D-B27F400E2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04" y="1953574"/>
            <a:ext cx="2587785" cy="4805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8E403D-AEB5-7759-009C-53C7F800F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999" y="1953574"/>
            <a:ext cx="1616481" cy="4602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12A961-B0D3-F7D4-8033-9D477C8518A7}"/>
              </a:ext>
            </a:extLst>
          </p:cNvPr>
          <p:cNvSpPr txBox="1"/>
          <p:nvPr/>
        </p:nvSpPr>
        <p:spPr>
          <a:xfrm>
            <a:off x="3048320" y="1437733"/>
            <a:ext cx="6095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-&gt;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데이터베이스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-&gt;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애플리케이션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98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167F-DD06-1AAC-0CF9-AC5AF754A0F2}"/>
              </a:ext>
            </a:extLst>
          </p:cNvPr>
          <p:cNvSpPr/>
          <p:nvPr/>
        </p:nvSpPr>
        <p:spPr>
          <a:xfrm>
            <a:off x="0" y="0"/>
            <a:ext cx="12192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A307E-BEED-3DF0-2BE3-36E5794F7DD5}"/>
              </a:ext>
            </a:extLst>
          </p:cNvPr>
          <p:cNvSpPr txBox="1"/>
          <p:nvPr/>
        </p:nvSpPr>
        <p:spPr>
          <a:xfrm>
            <a:off x="2084069" y="4239963"/>
            <a:ext cx="19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혼잡도 예측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1603C-D3A9-383E-42EB-9210E1C019E4}"/>
              </a:ext>
            </a:extLst>
          </p:cNvPr>
          <p:cNvSpPr txBox="1"/>
          <p:nvPr/>
        </p:nvSpPr>
        <p:spPr>
          <a:xfrm>
            <a:off x="1205049" y="5146287"/>
            <a:ext cx="569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학습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테스트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 LSTM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16CD3B-9C3A-038A-B9C5-FCAFF3F5D0B4}"/>
              </a:ext>
            </a:extLst>
          </p:cNvPr>
          <p:cNvSpPr/>
          <p:nvPr/>
        </p:nvSpPr>
        <p:spPr>
          <a:xfrm>
            <a:off x="0" y="1297245"/>
            <a:ext cx="12192000" cy="9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87C0F-707B-3C9B-7B62-034C2377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1595437"/>
            <a:ext cx="8399599" cy="23081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35AB02-1F1F-6676-B97F-A2C35022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45" y="3711095"/>
            <a:ext cx="5645332" cy="2870383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DE9C1FA-4FC8-0EB9-855A-E1388F1AB4DF}"/>
              </a:ext>
            </a:extLst>
          </p:cNvPr>
          <p:cNvSpPr txBox="1">
            <a:spLocks/>
          </p:cNvSpPr>
          <p:nvPr/>
        </p:nvSpPr>
        <p:spPr>
          <a:xfrm>
            <a:off x="313508" y="329430"/>
            <a:ext cx="8682446" cy="412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5BFFDA-A37B-6E03-1B82-D55B9EECD76F}"/>
              </a:ext>
            </a:extLst>
          </p:cNvPr>
          <p:cNvGrpSpPr/>
          <p:nvPr/>
        </p:nvGrpSpPr>
        <p:grpSpPr>
          <a:xfrm>
            <a:off x="0" y="1"/>
            <a:ext cx="12192000" cy="1326776"/>
            <a:chOff x="0" y="1"/>
            <a:chExt cx="12192000" cy="132677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FC4E3D4-3D35-1BCB-2F7A-CE013B33D6B5}"/>
                </a:ext>
              </a:extLst>
            </p:cNvPr>
            <p:cNvGrpSpPr/>
            <p:nvPr/>
          </p:nvGrpSpPr>
          <p:grpSpPr>
            <a:xfrm>
              <a:off x="0" y="1"/>
              <a:ext cx="12192000" cy="1326776"/>
              <a:chOff x="0" y="1"/>
              <a:chExt cx="12192000" cy="132677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A1FD556-51CB-805C-6EE7-F51B9AFBC37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1326776"/>
              </a:xfrm>
              <a:prstGeom prst="rect">
                <a:avLst/>
              </a:prstGeom>
              <a:solidFill>
                <a:srgbClr val="C6AA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A9EEF10-4A40-381E-DB70-B5719B67DF54}"/>
                  </a:ext>
                </a:extLst>
              </p:cNvPr>
              <p:cNvSpPr/>
              <p:nvPr/>
            </p:nvSpPr>
            <p:spPr>
              <a:xfrm>
                <a:off x="762000" y="551330"/>
                <a:ext cx="242047" cy="22411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243E5F-DAA1-ECE6-E9E8-BB17FC43B566}"/>
                </a:ext>
              </a:extLst>
            </p:cNvPr>
            <p:cNvSpPr txBox="1"/>
            <p:nvPr/>
          </p:nvSpPr>
          <p:spPr>
            <a:xfrm>
              <a:off x="1197429" y="401779"/>
              <a:ext cx="3433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성능 테스트 결과</a:t>
              </a:r>
              <a:endPara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32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733A1A8-ADA3-F902-957C-0C7E60B2C529}"/>
              </a:ext>
            </a:extLst>
          </p:cNvPr>
          <p:cNvSpPr txBox="1">
            <a:spLocks/>
          </p:cNvSpPr>
          <p:nvPr/>
        </p:nvSpPr>
        <p:spPr>
          <a:xfrm>
            <a:off x="5972175" y="5438776"/>
            <a:ext cx="5765346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설계 방법 </a:t>
            </a:r>
            <a:endParaRPr lang="en-US" altLang="ko-KR" sz="3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F7571C3-3E23-7A33-B1D6-4FF811E432A3}"/>
              </a:ext>
            </a:extLst>
          </p:cNvPr>
          <p:cNvSpPr/>
          <p:nvPr/>
        </p:nvSpPr>
        <p:spPr>
          <a:xfrm rot="10800000" flipH="1">
            <a:off x="0" y="-1"/>
            <a:ext cx="694372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4개 5">
            <a:extLst>
              <a:ext uri="{FF2B5EF4-FFF2-40B4-BE49-F238E27FC236}">
                <a16:creationId xmlns:a16="http://schemas.microsoft.com/office/drawing/2014/main" id="{CAB27D4B-FC17-0C46-0122-CD9027AD8842}"/>
              </a:ext>
            </a:extLst>
          </p:cNvPr>
          <p:cNvSpPr/>
          <p:nvPr/>
        </p:nvSpPr>
        <p:spPr>
          <a:xfrm>
            <a:off x="5438775" y="5438776"/>
            <a:ext cx="428625" cy="50482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61EFA7-67CE-BCD0-D09B-452595BE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405616-03E9-2A17-BE62-12CAA29ED52A}"/>
              </a:ext>
            </a:extLst>
          </p:cNvPr>
          <p:cNvSpPr/>
          <p:nvPr/>
        </p:nvSpPr>
        <p:spPr>
          <a:xfrm>
            <a:off x="0" y="0"/>
            <a:ext cx="12192000" cy="1326776"/>
          </a:xfrm>
          <a:prstGeom prst="rect">
            <a:avLst/>
          </a:prstGeom>
          <a:solidFill>
            <a:srgbClr val="C6A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8EF1513-0209-D313-9FDE-24EFA8D6E8DE}"/>
              </a:ext>
            </a:extLst>
          </p:cNvPr>
          <p:cNvSpPr/>
          <p:nvPr/>
        </p:nvSpPr>
        <p:spPr>
          <a:xfrm>
            <a:off x="762000" y="345144"/>
            <a:ext cx="242047" cy="2241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0A701-B267-85EC-283B-7C3CA112C20C}"/>
              </a:ext>
            </a:extLst>
          </p:cNvPr>
          <p:cNvSpPr txBox="1"/>
          <p:nvPr/>
        </p:nvSpPr>
        <p:spPr>
          <a:xfrm>
            <a:off x="1197428" y="195593"/>
            <a:ext cx="8000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실내 위치 추적 시스템 설계 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23EB0E-861A-C94A-5E6A-6951AA9D9298}"/>
              </a:ext>
            </a:extLst>
          </p:cNvPr>
          <p:cNvSpPr/>
          <p:nvPr/>
        </p:nvSpPr>
        <p:spPr>
          <a:xfrm>
            <a:off x="1121230" y="878543"/>
            <a:ext cx="136070" cy="134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FA9EE-1088-F3B5-6309-9AE13B2CF824}"/>
              </a:ext>
            </a:extLst>
          </p:cNvPr>
          <p:cNvSpPr txBox="1"/>
          <p:nvPr/>
        </p:nvSpPr>
        <p:spPr>
          <a:xfrm>
            <a:off x="1526943" y="732226"/>
            <a:ext cx="417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recorder.py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66D53F6-A9F2-9796-4FBD-F8CFF7BC2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18" y="1982862"/>
            <a:ext cx="9004763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243</Words>
  <Application>Microsoft Office PowerPoint</Application>
  <PresentationFormat>와이드스크린</PresentationFormat>
  <Paragraphs>56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맑은 고딕</vt:lpstr>
      <vt:lpstr>08서울남산체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곽경헌</dc:creator>
  <cp:lastModifiedBy>Dayeon lee</cp:lastModifiedBy>
  <cp:revision>51</cp:revision>
  <dcterms:created xsi:type="dcterms:W3CDTF">2023-06-11T09:35:54Z</dcterms:created>
  <dcterms:modified xsi:type="dcterms:W3CDTF">2023-06-12T06:14:02Z</dcterms:modified>
</cp:coreProperties>
</file>